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426" r:id="rId3"/>
    <p:sldId id="427" r:id="rId4"/>
    <p:sldId id="428" r:id="rId5"/>
    <p:sldId id="429" r:id="rId6"/>
    <p:sldId id="430" r:id="rId7"/>
    <p:sldId id="431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71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8/09/2022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3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59.png"/><Relationship Id="rId7" Type="http://schemas.openxmlformats.org/officeDocument/2006/relationships/image" Target="../media/image4.png"/><Relationship Id="rId12" Type="http://schemas.openxmlformats.org/officeDocument/2006/relationships/image" Target="../media/image68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41.png"/><Relationship Id="rId7" Type="http://schemas.openxmlformats.org/officeDocument/2006/relationships/image" Target="../media/image5.png"/><Relationship Id="rId12" Type="http://schemas.openxmlformats.org/officeDocument/2006/relationships/image" Target="../media/image7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3.png"/><Relationship Id="rId9" Type="http://schemas.openxmlformats.org/officeDocument/2006/relationships/image" Target="../media/image7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3" Type="http://schemas.openxmlformats.org/officeDocument/2006/relationships/image" Target="../media/image80.png"/><Relationship Id="rId7" Type="http://schemas.openxmlformats.org/officeDocument/2006/relationships/image" Target="../media/image6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2" Type="http://schemas.openxmlformats.org/officeDocument/2006/relationships/image" Target="../media/image79.png"/><Relationship Id="rId16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7.png"/><Relationship Id="rId14" Type="http://schemas.openxmlformats.org/officeDocument/2006/relationships/image" Target="../media/image9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8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459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use derivatives to determine stationary points of a function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4001611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cs typeface="Arial" panose="020B0604020202020204" pitchFamily="34" charset="0"/>
              </a:rPr>
              <a:t>Determine stationary points of a function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Stationary Point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Concept Development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630" y="1468867"/>
                <a:ext cx="1150045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If at point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800" dirty="0"/>
                  <a:t>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800" dirty="0"/>
                  <a:t> is said to be a stationary point.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0" y="1468867"/>
                <a:ext cx="11500458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1060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3086" y="2381593"/>
            <a:ext cx="4629796" cy="296268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82786" y="2381593"/>
            <a:ext cx="68495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There are stationary points at A, B and C.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2630" y="3155785"/>
            <a:ext cx="68495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At such points, the gradient of the tangents are 0.</a:t>
            </a:r>
          </a:p>
        </p:txBody>
      </p:sp>
    </p:spTree>
    <p:extLst>
      <p:ext uri="{BB962C8B-B14F-4D97-AF65-F5344CB8AC3E}">
        <p14:creationId xmlns:p14="http://schemas.microsoft.com/office/powerpoint/2010/main" val="155791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72942" y="1816755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b="0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42" y="1816755"/>
                <a:ext cx="3721770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623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952164" y="5885902"/>
            <a:ext cx="369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057" y="0"/>
            <a:ext cx="8869013" cy="16861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9642" y="2278420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2" y="2278420"/>
                <a:ext cx="3721770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9642" y="2740085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2" y="2740085"/>
                <a:ext cx="372177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88842" y="3201750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42" y="3201750"/>
                <a:ext cx="3721770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-381108" y="3677814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1108" y="3677814"/>
                <a:ext cx="3721770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7628" y="4187151"/>
                <a:ext cx="55061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Coordinates of stationary point: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(3, −6)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28" y="4187151"/>
                <a:ext cx="5506121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659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40679" y="4616945"/>
                <a:ext cx="372177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b</a:t>
                </a:r>
                <a:r>
                  <a:rPr lang="en-GB" sz="2400" b="0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679" y="4616945"/>
                <a:ext cx="3721770" cy="624273"/>
              </a:xfrm>
              <a:prstGeom prst="rect">
                <a:avLst/>
              </a:prstGeom>
              <a:blipFill rotWithShape="0">
                <a:blip r:embed="rId9"/>
                <a:stretch>
                  <a:fillRect l="-2455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952164" y="5293500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164" y="5293500"/>
                <a:ext cx="372177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52164" y="5885901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164" y="5885901"/>
                <a:ext cx="3721770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52064" y="6347566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64" y="6347566"/>
                <a:ext cx="3721770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731168" y="6347565"/>
                <a:ext cx="15427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168" y="6347565"/>
                <a:ext cx="1542716" cy="461665"/>
              </a:xfrm>
              <a:prstGeom prst="rect">
                <a:avLst/>
              </a:prstGeom>
              <a:blipFill rotWithShape="0">
                <a:blip r:embed="rId1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936071" y="1210997"/>
                <a:ext cx="372177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c</a:t>
                </a:r>
                <a:r>
                  <a:rPr lang="en-GB" sz="2400" b="0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𝑑𝑧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−32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071" y="1210997"/>
                <a:ext cx="3721770" cy="624273"/>
              </a:xfrm>
              <a:prstGeom prst="rect">
                <a:avLst/>
              </a:prstGeom>
              <a:blipFill rotWithShape="0">
                <a:blip r:embed="rId14"/>
                <a:stretch>
                  <a:fillRect l="-2623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440771" y="1982290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0=4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−32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771" y="1982290"/>
                <a:ext cx="3721770" cy="4616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481077" y="2435492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77" y="2435492"/>
                <a:ext cx="3721770" cy="46166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481077" y="2855473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77" y="2855473"/>
                <a:ext cx="3721770" cy="46166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210612" y="6295351"/>
                <a:ext cx="55061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Coordinates of stationary point: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(3, 2)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612" y="6295351"/>
                <a:ext cx="5506121" cy="461665"/>
              </a:xfrm>
              <a:prstGeom prst="rect">
                <a:avLst/>
              </a:prstGeom>
              <a:blipFill rotWithShape="0">
                <a:blip r:embed="rId18"/>
                <a:stretch>
                  <a:fillRect l="-1772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090212" y="3240564"/>
                <a:ext cx="55061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Coordinates of stationary point: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(2, 2)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212" y="3240564"/>
                <a:ext cx="5506121" cy="461665"/>
              </a:xfrm>
              <a:prstGeom prst="rect">
                <a:avLst/>
              </a:prstGeom>
              <a:blipFill rotWithShape="0">
                <a:blip r:embed="rId19"/>
                <a:stretch>
                  <a:fillRect l="-1661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5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06342" y="3932744"/>
                <a:ext cx="372177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42" y="3932744"/>
                <a:ext cx="3721770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33342" y="4802856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42" y="4802856"/>
                <a:ext cx="372177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06342" y="5460825"/>
                <a:ext cx="63501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 4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400" dirty="0"/>
                  <a:t>----(2)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42" y="5460825"/>
                <a:ext cx="6350108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440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44392" y="1177729"/>
                <a:ext cx="5702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(0, -1) into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/>
                  <a:t>,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2" y="1177729"/>
                <a:ext cx="5702408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711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0342" y="1714371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42" y="1714371"/>
                <a:ext cx="372177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00686" y="3790"/>
            <a:ext cx="9650172" cy="9431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44392" y="2274948"/>
                <a:ext cx="5702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(2, -9) into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/>
                  <a:t>, </a:t>
                </a: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2" y="2274948"/>
                <a:ext cx="5702408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711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060342" y="2811590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−9=4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42" y="2811590"/>
                <a:ext cx="372177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933342" y="3372167"/>
                <a:ext cx="32386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r>
                  <a:rPr lang="en-AU" sz="2400" dirty="0"/>
                  <a:t> -----(1)</a:t>
                </a: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42" y="3372167"/>
                <a:ext cx="3238608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377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123784" y="1639299"/>
                <a:ext cx="63501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(1) – (</a:t>
                </a:r>
                <a:r>
                  <a:rPr lang="en-AU" sz="2400" dirty="0"/>
                  <a:t>2),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784" y="1639299"/>
                <a:ext cx="6350108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1537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784850" y="2100964"/>
                <a:ext cx="31393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850" y="2100964"/>
                <a:ext cx="3139392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59446" y="2604597"/>
                <a:ext cx="31393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446" y="2604597"/>
                <a:ext cx="3139392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34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/>
      <p:bldP spid="26" grpId="0"/>
      <p:bldP spid="30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9119" y="2313410"/>
                <a:ext cx="4127968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Differentiate 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9" y="2313410"/>
                <a:ext cx="4127968" cy="624273"/>
              </a:xfrm>
              <a:prstGeom prst="rect">
                <a:avLst/>
              </a:prstGeom>
              <a:blipFill rotWithShape="0">
                <a:blip r:embed="rId2"/>
                <a:stretch>
                  <a:fillRect l="-2216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44392" y="1177729"/>
                <a:ext cx="5702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Gradient of tangent 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2" y="1177729"/>
                <a:ext cx="570240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711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0342" y="1714371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</m:d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342" y="1714371"/>
                <a:ext cx="3721770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579338" y="1658783"/>
                <a:ext cx="5702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(1, 2) into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AU" sz="2400" dirty="0"/>
                  <a:t>, </a:t>
                </a: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38" y="1658783"/>
                <a:ext cx="5702408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603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579338" y="2217793"/>
                <a:ext cx="372177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38" y="2217793"/>
                <a:ext cx="3721770" cy="7838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7841"/>
            <a:ext cx="9190007" cy="8687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3992" y="3075057"/>
                <a:ext cx="6350108" cy="634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0,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=1,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92" y="3075057"/>
                <a:ext cx="6350108" cy="634148"/>
              </a:xfrm>
              <a:prstGeom prst="rect">
                <a:avLst/>
              </a:prstGeom>
              <a:blipFill rotWithShape="0">
                <a:blip r:embed="rId8"/>
                <a:stretch>
                  <a:fillRect l="-1537" b="-96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70495" y="939258"/>
                <a:ext cx="3739294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495" y="939258"/>
                <a:ext cx="3739294" cy="7838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49119" y="3867561"/>
                <a:ext cx="3758136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dy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dx</m:t>
                          </m:r>
                        </m:den>
                      </m:f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9" y="3867561"/>
                <a:ext cx="3758136" cy="79367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44392" y="4827794"/>
                <a:ext cx="6350108" cy="634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1,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=0,  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2" y="4827794"/>
                <a:ext cx="6350108" cy="634148"/>
              </a:xfrm>
              <a:prstGeom prst="rect">
                <a:avLst/>
              </a:prstGeom>
              <a:blipFill rotWithShape="0">
                <a:blip r:embed="rId11"/>
                <a:stretch>
                  <a:fillRect l="-1536" b="-96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49119" y="5590640"/>
                <a:ext cx="2608408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9" y="5590640"/>
                <a:ext cx="2608408" cy="78380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579338" y="3001597"/>
                <a:ext cx="372177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38" y="3001597"/>
                <a:ext cx="3721770" cy="7838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4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26" grpId="0"/>
      <p:bldP spid="30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9119" y="1122767"/>
                <a:ext cx="4127968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Differentiate 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9" y="1122767"/>
                <a:ext cx="4127968" cy="624273"/>
              </a:xfrm>
              <a:prstGeom prst="rect">
                <a:avLst/>
              </a:prstGeom>
              <a:blipFill rotWithShape="0">
                <a:blip r:embed="rId2"/>
                <a:stretch>
                  <a:fillRect l="-2216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29192" y="1892201"/>
                <a:ext cx="6350108" cy="634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/>
                  <a:t>Solve for x by substituting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=0,  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92" y="1892201"/>
                <a:ext cx="6350108" cy="634148"/>
              </a:xfrm>
              <a:prstGeom prst="rect">
                <a:avLst/>
              </a:prstGeom>
              <a:blipFill rotWithShape="0">
                <a:blip r:embed="rId3"/>
                <a:stretch>
                  <a:fillRect l="-1440" b="-96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2095" y="4088907"/>
                <a:ext cx="3739294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2400" dirty="0"/>
                  <a:t> into y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95" y="4088907"/>
                <a:ext cx="3739294" cy="619913"/>
              </a:xfrm>
              <a:prstGeom prst="rect">
                <a:avLst/>
              </a:prstGeom>
              <a:blipFill rotWithShape="0">
                <a:blip r:embed="rId4"/>
                <a:stretch>
                  <a:fillRect l="-2610" b="-108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57119" y="2683028"/>
                <a:ext cx="3758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19" y="2683028"/>
                <a:ext cx="375813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57119" y="3221840"/>
                <a:ext cx="2608408" cy="79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19" y="3221840"/>
                <a:ext cx="2608408" cy="79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099" y="51212"/>
            <a:ext cx="7887801" cy="9050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85519" y="4957361"/>
                <a:ext cx="2608408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=−12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19" y="4957361"/>
                <a:ext cx="2608408" cy="7838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78844" y="503712"/>
            <a:ext cx="2553056" cy="3905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698319" y="1034655"/>
                <a:ext cx="4127968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Differentiate 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19" y="1034655"/>
                <a:ext cx="4127968" cy="624273"/>
              </a:xfrm>
              <a:prstGeom prst="rect">
                <a:avLst/>
              </a:prstGeom>
              <a:blipFill rotWithShape="0">
                <a:blip r:embed="rId10"/>
                <a:stretch>
                  <a:fillRect l="-2363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578844" y="1806059"/>
                <a:ext cx="6350108" cy="634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/>
                  <a:t>Solve for x by substituting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=0,  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844" y="1806059"/>
                <a:ext cx="6350108" cy="634148"/>
              </a:xfrm>
              <a:prstGeom prst="rect">
                <a:avLst/>
              </a:prstGeom>
              <a:blipFill rotWithShape="0">
                <a:blip r:embed="rId11"/>
                <a:stretch>
                  <a:fillRect l="-1440" b="-96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068151" y="2557120"/>
                <a:ext cx="3758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151" y="2557120"/>
                <a:ext cx="3758136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148551" y="3430658"/>
                <a:ext cx="3758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=0,   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551" y="3430658"/>
                <a:ext cx="3758136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465670" y="4109775"/>
                <a:ext cx="373929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400" dirty="0"/>
                  <a:t> into y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670" y="4109775"/>
                <a:ext cx="3739294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2610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67446" y="5879476"/>
                <a:ext cx="2608408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, −12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46" y="5879476"/>
                <a:ext cx="2608408" cy="92217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522083" y="4009236"/>
                <a:ext cx="2608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083" y="4009236"/>
                <a:ext cx="2608408" cy="461665"/>
              </a:xfrm>
              <a:prstGeom prst="rect">
                <a:avLst/>
              </a:prstGeom>
              <a:blipFill rotWithShape="0">
                <a:blip r:embed="rId16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465670" y="4819319"/>
                <a:ext cx="373929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400" dirty="0"/>
                  <a:t> into y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670" y="4819319"/>
                <a:ext cx="3739294" cy="461665"/>
              </a:xfrm>
              <a:prstGeom prst="rect">
                <a:avLst/>
              </a:prstGeom>
              <a:blipFill rotWithShape="0">
                <a:blip r:embed="rId17"/>
                <a:stretch>
                  <a:fillRect l="-2610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8458483" y="4882774"/>
                <a:ext cx="2608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483" y="4882774"/>
                <a:ext cx="2608408" cy="461665"/>
              </a:xfrm>
              <a:prstGeom prst="rect">
                <a:avLst/>
              </a:prstGeom>
              <a:blipFill rotWithShape="0">
                <a:blip r:embed="rId1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827696" y="5978374"/>
                <a:ext cx="2608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0, 27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 (3,0)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696" y="5978374"/>
                <a:ext cx="2608408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70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8" grpId="0"/>
      <p:bldP spid="20" grpId="0"/>
      <p:bldP spid="22" grpId="0"/>
      <p:bldP spid="19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50F91E-D976-AB54-F61F-CEA7E9AAA4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3500" y="41423"/>
            <a:ext cx="9735909" cy="8954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545216" y="15299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37791" y="876191"/>
                <a:ext cx="3647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/>
                  <a:t>Substitute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(0,5)</m:t>
                    </m:r>
                  </m:oMath>
                </a14:m>
                <a:r>
                  <a:rPr lang="en-AU" sz="2400" dirty="0"/>
                  <a:t> into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91" y="876191"/>
                <a:ext cx="3647063" cy="461665"/>
              </a:xfrm>
              <a:prstGeom prst="rect">
                <a:avLst/>
              </a:prstGeom>
              <a:blipFill>
                <a:blip r:embed="rId4"/>
                <a:stretch>
                  <a:fillRect l="-2676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45560" y="1834937"/>
                <a:ext cx="373929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2,7</m:t>
                        </m:r>
                      </m:e>
                    </m:d>
                  </m:oMath>
                </a14:m>
                <a:r>
                  <a:rPr lang="en-AU" sz="2400" dirty="0"/>
                  <a:t>into y</a:t>
                </a: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0" y="1834937"/>
                <a:ext cx="3739294" cy="461665"/>
              </a:xfrm>
              <a:prstGeom prst="rect">
                <a:avLst/>
              </a:prstGeom>
              <a:blipFill>
                <a:blip r:embed="rId5"/>
                <a:stretch>
                  <a:fillRect l="-2443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03737" y="1355564"/>
                <a:ext cx="3758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37" y="1355564"/>
                <a:ext cx="375813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-338826" y="2404617"/>
                <a:ext cx="43635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7=8+4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8826" y="2404617"/>
                <a:ext cx="436357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63781" y="3429000"/>
                <a:ext cx="569971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Differentiate 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1" y="3429000"/>
                <a:ext cx="5699710" cy="624273"/>
              </a:xfrm>
              <a:prstGeom prst="rect">
                <a:avLst/>
              </a:prstGeom>
              <a:blipFill>
                <a:blip r:embed="rId8"/>
                <a:stretch>
                  <a:fillRect l="-1604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5F108F1-4B21-2F1C-38D1-BB0F2A0B5F29}"/>
                  </a:ext>
                </a:extLst>
              </p:cNvPr>
              <p:cNvSpPr/>
              <p:nvPr/>
            </p:nvSpPr>
            <p:spPr>
              <a:xfrm>
                <a:off x="-220464" y="2883990"/>
                <a:ext cx="43635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=−6 −−(1)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5F108F1-4B21-2F1C-38D1-BB0F2A0B5F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464" y="2883990"/>
                <a:ext cx="4363572" cy="461665"/>
              </a:xfrm>
              <a:prstGeom prst="rect">
                <a:avLst/>
              </a:prstGeom>
              <a:blipFill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FF906BB-7148-0E44-B7C8-889CAC42F4E0}"/>
                  </a:ext>
                </a:extLst>
              </p:cNvPr>
              <p:cNvSpPr/>
              <p:nvPr/>
            </p:nvSpPr>
            <p:spPr>
              <a:xfrm>
                <a:off x="91675" y="4327039"/>
                <a:ext cx="4986016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=2,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FF906BB-7148-0E44-B7C8-889CAC42F4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75" y="4327039"/>
                <a:ext cx="4986016" cy="624273"/>
              </a:xfrm>
              <a:prstGeom prst="rect">
                <a:avLst/>
              </a:prstGeom>
              <a:blipFill>
                <a:blip r:embed="rId10"/>
                <a:stretch>
                  <a:fillRect l="-1834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E120371-5FF4-EE68-95B0-5A1EFCCF8D9A}"/>
                  </a:ext>
                </a:extLst>
              </p:cNvPr>
              <p:cNvSpPr/>
              <p:nvPr/>
            </p:nvSpPr>
            <p:spPr>
              <a:xfrm>
                <a:off x="285454" y="5040771"/>
                <a:ext cx="288031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0=12+4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E120371-5FF4-EE68-95B0-5A1EFCCF8D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54" y="5040771"/>
                <a:ext cx="2880310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0ACBDB-4F5D-875C-E564-BEB20E96D062}"/>
                  </a:ext>
                </a:extLst>
              </p:cNvPr>
              <p:cNvSpPr/>
              <p:nvPr/>
            </p:nvSpPr>
            <p:spPr>
              <a:xfrm>
                <a:off x="285454" y="5591895"/>
                <a:ext cx="39338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=−12 −−(2)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0ACBDB-4F5D-875C-E564-BEB20E96D0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54" y="5591895"/>
                <a:ext cx="3933854" cy="461665"/>
              </a:xfrm>
              <a:prstGeom prst="rect">
                <a:avLst/>
              </a:prstGeom>
              <a:blipFill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159EFF6-F1AF-0EA5-9958-CF301CF42ECA}"/>
                  </a:ext>
                </a:extLst>
              </p:cNvPr>
              <p:cNvSpPr/>
              <p:nvPr/>
            </p:nvSpPr>
            <p:spPr>
              <a:xfrm>
                <a:off x="6332964" y="1586396"/>
                <a:ext cx="39338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159EFF6-F1AF-0EA5-9958-CF301CF42E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64" y="1586396"/>
                <a:ext cx="3933854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B077239-657F-AEF1-A019-2FBE7936CB79}"/>
                  </a:ext>
                </a:extLst>
              </p:cNvPr>
              <p:cNvSpPr/>
              <p:nvPr/>
            </p:nvSpPr>
            <p:spPr>
              <a:xfrm>
                <a:off x="6270619" y="2173784"/>
                <a:ext cx="39338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 err="1"/>
                  <a:t>Subst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AU" sz="2400" dirty="0"/>
                  <a:t> into (1)</a:t>
                </a: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B077239-657F-AEF1-A019-2FBE7936CB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619" y="2173784"/>
                <a:ext cx="3933854" cy="461665"/>
              </a:xfrm>
              <a:prstGeom prst="rect">
                <a:avLst/>
              </a:prstGeom>
              <a:blipFill>
                <a:blip r:embed="rId14"/>
                <a:stretch>
                  <a:fillRect l="-2481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D2A927-0761-AD7F-15A3-F9D6A73BF3D4}"/>
                  </a:ext>
                </a:extLst>
              </p:cNvPr>
              <p:cNvSpPr/>
              <p:nvPr/>
            </p:nvSpPr>
            <p:spPr>
              <a:xfrm>
                <a:off x="6332964" y="2803550"/>
                <a:ext cx="39338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=−6−12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9D2A927-0761-AD7F-15A3-F9D6A73BF3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64" y="2803550"/>
                <a:ext cx="393385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72F5D8-2C50-FC88-DE41-328B45336813}"/>
                  </a:ext>
                </a:extLst>
              </p:cNvPr>
              <p:cNvSpPr/>
              <p:nvPr/>
            </p:nvSpPr>
            <p:spPr>
              <a:xfrm>
                <a:off x="6428511" y="3335302"/>
                <a:ext cx="3933854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72F5D8-2C50-FC88-DE41-328B45336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511" y="3335302"/>
                <a:ext cx="3933854" cy="7838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70DCDA1-46A1-8120-0B6E-F0277601C482}"/>
                  </a:ext>
                </a:extLst>
              </p:cNvPr>
              <p:cNvSpPr/>
              <p:nvPr/>
            </p:nvSpPr>
            <p:spPr>
              <a:xfrm>
                <a:off x="5534893" y="4261388"/>
                <a:ext cx="3933854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=6,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70DCDA1-46A1-8120-0B6E-F0277601C4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893" y="4261388"/>
                <a:ext cx="3933854" cy="7838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59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19" grpId="0"/>
      <p:bldP spid="27" grpId="0"/>
      <p:bldP spid="6" grpId="0"/>
      <p:bldP spid="7" grpId="0"/>
      <p:bldP spid="8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18C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8480</TotalTime>
  <Words>575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Stationary 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537</cp:revision>
  <dcterms:created xsi:type="dcterms:W3CDTF">2020-02-17T13:56:23Z</dcterms:created>
  <dcterms:modified xsi:type="dcterms:W3CDTF">2022-09-08T04:19:17Z</dcterms:modified>
</cp:coreProperties>
</file>